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7" r:id="rId4"/>
  </p:sldMasterIdLst>
  <p:notesMasterIdLst>
    <p:notesMasterId r:id="rId18"/>
  </p:notesMasterIdLst>
  <p:handoutMasterIdLst>
    <p:handoutMasterId r:id="rId19"/>
  </p:handoutMasterIdLst>
  <p:sldIdLst>
    <p:sldId id="256" r:id="rId5"/>
    <p:sldId id="257" r:id="rId6"/>
    <p:sldId id="284" r:id="rId7"/>
    <p:sldId id="276" r:id="rId8"/>
    <p:sldId id="273" r:id="rId9"/>
    <p:sldId id="285" r:id="rId10"/>
    <p:sldId id="283" r:id="rId11"/>
    <p:sldId id="286" r:id="rId12"/>
    <p:sldId id="287" r:id="rId13"/>
    <p:sldId id="281" r:id="rId14"/>
    <p:sldId id="288" r:id="rId15"/>
    <p:sldId id="290"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44"/>
    <p:restoredTop sz="94681"/>
  </p:normalViewPr>
  <p:slideViewPr>
    <p:cSldViewPr snapToGrid="0">
      <p:cViewPr varScale="1">
        <p:scale>
          <a:sx n="61" d="100"/>
          <a:sy n="61" d="100"/>
        </p:scale>
        <p:origin x="240" y="1200"/>
      </p:cViewPr>
      <p:guideLst/>
    </p:cSldViewPr>
  </p:slideViewPr>
  <p:notesTextViewPr>
    <p:cViewPr>
      <p:scale>
        <a:sx n="1" d="1"/>
        <a:sy n="1" d="1"/>
      </p:scale>
      <p:origin x="0" y="0"/>
    </p:cViewPr>
  </p:notesTextViewPr>
  <p:sorterViewPr>
    <p:cViewPr>
      <p:scale>
        <a:sx n="126" d="100"/>
        <a:sy n="126" d="100"/>
      </p:scale>
      <p:origin x="0" y="0"/>
    </p:cViewPr>
  </p:sorter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82CC1C-2EFA-41CD-8EE1-D64C4317C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29F3A9A9-5F67-4774-9AE0-18456713EA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A956093-EDCF-4DD8-9AE7-E9C61FFE6CA3}" type="datetime1">
              <a:rPr lang="en-GB" smtClean="0"/>
              <a:t>26/03/2023</a:t>
            </a:fld>
            <a:endParaRPr lang="en-GB"/>
          </a:p>
        </p:txBody>
      </p:sp>
      <p:sp>
        <p:nvSpPr>
          <p:cNvPr id="4" name="Footer Placeholder 3">
            <a:extLst>
              <a:ext uri="{FF2B5EF4-FFF2-40B4-BE49-F238E27FC236}">
                <a16:creationId xmlns:a16="http://schemas.microsoft.com/office/drawing/2014/main" id="{A822A631-0269-4E45-A3DF-4FA7D06E90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4069B2A7-A232-444D-B3CD-C3D1E5A8E2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0F9F022-6C35-409F-B2A6-FFC7C9918F09}" type="slidenum">
              <a:rPr lang="en-GB" smtClean="0"/>
              <a:t>‹#›</a:t>
            </a:fld>
            <a:endParaRPr lang="en-GB"/>
          </a:p>
        </p:txBody>
      </p:sp>
    </p:spTree>
    <p:extLst>
      <p:ext uri="{BB962C8B-B14F-4D97-AF65-F5344CB8AC3E}">
        <p14:creationId xmlns:p14="http://schemas.microsoft.com/office/powerpoint/2010/main" val="2390499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8B472-568D-400E-87C6-085D0E89D1DB}" type="datetime1">
              <a:rPr lang="en-GB" noProof="0" smtClean="0"/>
              <a:pPr/>
              <a:t>26/03/2023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97DC217-DF71-1A49-B3EA-559F1F43B0FF}" type="slidenum">
              <a:rPr lang="en-GB" noProof="0" smtClean="0"/>
              <a:t>‹#›</a:t>
            </a:fld>
            <a:endParaRPr lang="en-GB" noProof="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dirty="0"/>
          </a:p>
        </p:txBody>
      </p:sp>
      <p:sp>
        <p:nvSpPr>
          <p:cNvPr id="4" name="Slide Number Placeholder 3"/>
          <p:cNvSpPr>
            <a:spLocks noGrp="1"/>
          </p:cNvSpPr>
          <p:nvPr>
            <p:ph type="sldNum" sz="quarter" idx="5"/>
          </p:nvPr>
        </p:nvSpPr>
        <p:spPr/>
        <p:txBody>
          <a:bodyPr rtlCol="0"/>
          <a:lstStyle/>
          <a:p>
            <a:pPr rtl="0"/>
            <a:fld id="{F97DC217-DF71-1A49-B3EA-559F1F43B0FF}" type="slidenum">
              <a:rPr lang="en-GB" smtClean="0"/>
              <a:t>1</a:t>
            </a:fld>
            <a:endParaRPr lang="en-GB"/>
          </a:p>
        </p:txBody>
      </p:sp>
    </p:spTree>
    <p:extLst>
      <p:ext uri="{BB962C8B-B14F-4D97-AF65-F5344CB8AC3E}">
        <p14:creationId xmlns:p14="http://schemas.microsoft.com/office/powerpoint/2010/main" val="116965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10</a:t>
            </a:fld>
            <a:endParaRPr lang="en-GB"/>
          </a:p>
        </p:txBody>
      </p:sp>
    </p:spTree>
    <p:extLst>
      <p:ext uri="{BB962C8B-B14F-4D97-AF65-F5344CB8AC3E}">
        <p14:creationId xmlns:p14="http://schemas.microsoft.com/office/powerpoint/2010/main" val="51887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13</a:t>
            </a:fld>
            <a:endParaRPr lang="en-GB"/>
          </a:p>
        </p:txBody>
      </p:sp>
    </p:spTree>
    <p:extLst>
      <p:ext uri="{BB962C8B-B14F-4D97-AF65-F5344CB8AC3E}">
        <p14:creationId xmlns:p14="http://schemas.microsoft.com/office/powerpoint/2010/main" val="268921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2</a:t>
            </a:fld>
            <a:endParaRPr lang="en-GB"/>
          </a:p>
        </p:txBody>
      </p:sp>
    </p:spTree>
    <p:extLst>
      <p:ext uri="{BB962C8B-B14F-4D97-AF65-F5344CB8AC3E}">
        <p14:creationId xmlns:p14="http://schemas.microsoft.com/office/powerpoint/2010/main" val="325617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3</a:t>
            </a:fld>
            <a:endParaRPr lang="en-GB"/>
          </a:p>
        </p:txBody>
      </p:sp>
    </p:spTree>
    <p:extLst>
      <p:ext uri="{BB962C8B-B14F-4D97-AF65-F5344CB8AC3E}">
        <p14:creationId xmlns:p14="http://schemas.microsoft.com/office/powerpoint/2010/main" val="36611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4</a:t>
            </a:fld>
            <a:endParaRPr lang="en-GB"/>
          </a:p>
        </p:txBody>
      </p:sp>
    </p:spTree>
    <p:extLst>
      <p:ext uri="{BB962C8B-B14F-4D97-AF65-F5344CB8AC3E}">
        <p14:creationId xmlns:p14="http://schemas.microsoft.com/office/powerpoint/2010/main" val="122054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5</a:t>
            </a:fld>
            <a:endParaRPr lang="en-GB"/>
          </a:p>
        </p:txBody>
      </p:sp>
    </p:spTree>
    <p:extLst>
      <p:ext uri="{BB962C8B-B14F-4D97-AF65-F5344CB8AC3E}">
        <p14:creationId xmlns:p14="http://schemas.microsoft.com/office/powerpoint/2010/main" val="13067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6</a:t>
            </a:fld>
            <a:endParaRPr lang="en-GB"/>
          </a:p>
        </p:txBody>
      </p:sp>
    </p:spTree>
    <p:extLst>
      <p:ext uri="{BB962C8B-B14F-4D97-AF65-F5344CB8AC3E}">
        <p14:creationId xmlns:p14="http://schemas.microsoft.com/office/powerpoint/2010/main" val="57441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7</a:t>
            </a:fld>
            <a:endParaRPr lang="en-GB"/>
          </a:p>
        </p:txBody>
      </p:sp>
    </p:spTree>
    <p:extLst>
      <p:ext uri="{BB962C8B-B14F-4D97-AF65-F5344CB8AC3E}">
        <p14:creationId xmlns:p14="http://schemas.microsoft.com/office/powerpoint/2010/main" val="260293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8</a:t>
            </a:fld>
            <a:endParaRPr lang="en-GB"/>
          </a:p>
        </p:txBody>
      </p:sp>
    </p:spTree>
    <p:extLst>
      <p:ext uri="{BB962C8B-B14F-4D97-AF65-F5344CB8AC3E}">
        <p14:creationId xmlns:p14="http://schemas.microsoft.com/office/powerpoint/2010/main" val="8901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F97DC217-DF71-1A49-B3EA-559F1F43B0FF}" type="slidenum">
              <a:rPr lang="en-GB" smtClean="0"/>
              <a:t>9</a:t>
            </a:fld>
            <a:endParaRPr lang="en-GB"/>
          </a:p>
        </p:txBody>
      </p:sp>
    </p:spTree>
    <p:extLst>
      <p:ext uri="{BB962C8B-B14F-4D97-AF65-F5344CB8AC3E}">
        <p14:creationId xmlns:p14="http://schemas.microsoft.com/office/powerpoint/2010/main" val="3842024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
        <p:nvSpPr>
          <p:cNvPr id="11" name="Rectangle 10">
            <a:extLst>
              <a:ext uri="{FF2B5EF4-FFF2-40B4-BE49-F238E27FC236}">
                <a16:creationId xmlns:a16="http://schemas.microsoft.com/office/drawing/2014/main" id="{6BB8D933-C64A-9C40-BC29-3B46ADD4BBBE}"/>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Oval 11">
            <a:extLst>
              <a:ext uri="{FF2B5EF4-FFF2-40B4-BE49-F238E27FC236}">
                <a16:creationId xmlns:a16="http://schemas.microsoft.com/office/drawing/2014/main" id="{2EDE4EF0-6999-7E43-8AF3-DBA34036A14C}"/>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Freeform 12">
            <a:extLst>
              <a:ext uri="{FF2B5EF4-FFF2-40B4-BE49-F238E27FC236}">
                <a16:creationId xmlns:a16="http://schemas.microsoft.com/office/drawing/2014/main" id="{410EA378-0FFA-C548-AAEF-513990A044A8}"/>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F0ADD62A-C63A-6140-A8A0-33B5664EF5C2}"/>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15" name="Group 14">
            <a:extLst>
              <a:ext uri="{FF2B5EF4-FFF2-40B4-BE49-F238E27FC236}">
                <a16:creationId xmlns:a16="http://schemas.microsoft.com/office/drawing/2014/main" id="{0179A999-AB65-C54F-ACFC-9C42AF7EE69F}"/>
              </a:ext>
            </a:extLst>
          </p:cNvPr>
          <p:cNvGrpSpPr/>
          <p:nvPr userDrawn="1"/>
        </p:nvGrpSpPr>
        <p:grpSpPr>
          <a:xfrm>
            <a:off x="8264427" y="-3419"/>
            <a:ext cx="3927573" cy="3165022"/>
            <a:chOff x="9857014" y="13834"/>
            <a:chExt cx="2334986" cy="1881641"/>
          </a:xfrm>
        </p:grpSpPr>
        <p:sp>
          <p:nvSpPr>
            <p:cNvPr id="16" name="Freeform 15">
              <a:extLst>
                <a:ext uri="{FF2B5EF4-FFF2-40B4-BE49-F238E27FC236}">
                  <a16:creationId xmlns:a16="http://schemas.microsoft.com/office/drawing/2014/main" id="{2C99E5DD-0BDD-B146-890F-99153D576BBE}"/>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7" name="Freeform 16">
              <a:extLst>
                <a:ext uri="{FF2B5EF4-FFF2-40B4-BE49-F238E27FC236}">
                  <a16:creationId xmlns:a16="http://schemas.microsoft.com/office/drawing/2014/main" id="{E6059FAF-3208-A246-8EA7-C3E419300761}"/>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18" name="Freeform 17">
            <a:extLst>
              <a:ext uri="{FF2B5EF4-FFF2-40B4-BE49-F238E27FC236}">
                <a16:creationId xmlns:a16="http://schemas.microsoft.com/office/drawing/2014/main" id="{05706B88-9A4C-874C-BD05-A09206199E26}"/>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9" name="Freeform 18">
            <a:extLst>
              <a:ext uri="{FF2B5EF4-FFF2-40B4-BE49-F238E27FC236}">
                <a16:creationId xmlns:a16="http://schemas.microsoft.com/office/drawing/2014/main" id="{F2984A08-3228-0C48-8736-C092CAE84ED6}"/>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395934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a:xfrm>
            <a:off x="10729455" y="4711309"/>
            <a:ext cx="1154151" cy="1090789"/>
          </a:xfrm>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81246285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a:xfrm>
            <a:off x="10729455" y="4711615"/>
            <a:ext cx="1154151" cy="1090789"/>
          </a:xfrm>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419543545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a:xfrm>
            <a:off x="10729455" y="4709925"/>
            <a:ext cx="1154151" cy="1090789"/>
          </a:xfrm>
        </p:spPr>
        <p:txBody>
          <a:bodyPr/>
          <a:lstStyle/>
          <a:p>
            <a:pPr rtl="0"/>
            <a:fld id="{294A09A9-5501-47C1-A89A-A340965A2BE2}" type="slidenum">
              <a:rPr lang="en-GB" noProof="0" smtClean="0"/>
              <a:pPr/>
              <a:t>‹#›</a:t>
            </a:fld>
            <a:endParaRPr lang="en-GB" noProof="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9308415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a:xfrm>
            <a:off x="10729455" y="4709925"/>
            <a:ext cx="1154151" cy="1090789"/>
          </a:xfrm>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04820216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4" name="Footer Placeholder 3"/>
          <p:cNvSpPr>
            <a:spLocks noGrp="1"/>
          </p:cNvSpPr>
          <p:nvPr>
            <p:ph type="ftr" sz="quarter" idx="11"/>
          </p:nvPr>
        </p:nvSpPr>
        <p:spPr/>
        <p:txBody>
          <a:bodyPr/>
          <a:lstStyle/>
          <a:p>
            <a:pPr rtl="0"/>
            <a:r>
              <a:rPr lang="en-GB" noProof="0"/>
              <a:t>PRESENTATION TITLE</a:t>
            </a:r>
          </a:p>
        </p:txBody>
      </p:sp>
      <p:sp>
        <p:nvSpPr>
          <p:cNvPr id="5" name="Slide Number Placeholder 4"/>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38355110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4" name="Footer Placeholder 3"/>
          <p:cNvSpPr>
            <a:spLocks noGrp="1"/>
          </p:cNvSpPr>
          <p:nvPr>
            <p:ph type="ftr" sz="quarter" idx="11"/>
          </p:nvPr>
        </p:nvSpPr>
        <p:spPr/>
        <p:txBody>
          <a:bodyPr/>
          <a:lstStyle/>
          <a:p>
            <a:pPr rtl="0"/>
            <a:r>
              <a:rPr lang="en-GB" noProof="0"/>
              <a:t>PRESENTATION TITLE</a:t>
            </a:r>
          </a:p>
        </p:txBody>
      </p:sp>
      <p:sp>
        <p:nvSpPr>
          <p:cNvPr id="5" name="Slide Number Placeholder 4"/>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76417794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30710339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pPr rtl="0"/>
            <a:fld id="{0FAF51C5-1188-4161-A3AE-51B85A4E9234}" type="datetime1">
              <a:rPr lang="en-GB" noProof="0" smtClean="0"/>
              <a:t>26/03/2023</a:t>
            </a:fld>
            <a:endParaRPr lang="en-GB" noProof="0"/>
          </a:p>
        </p:txBody>
      </p:sp>
      <p:sp>
        <p:nvSpPr>
          <p:cNvPr id="5" name="Footer Placeholder 4"/>
          <p:cNvSpPr>
            <a:spLocks noGrp="1"/>
          </p:cNvSpPr>
          <p:nvPr>
            <p:ph type="ftr" sz="quarter" idx="11"/>
          </p:nvPr>
        </p:nvSpPr>
        <p:spPr>
          <a:xfrm>
            <a:off x="680321" y="5936188"/>
            <a:ext cx="6126805" cy="365125"/>
          </a:xfrm>
        </p:spPr>
        <p:txBody>
          <a:bodyPr/>
          <a:lstStyle/>
          <a:p>
            <a:pPr rtl="0"/>
            <a:r>
              <a:rPr lang="en-GB" noProof="0"/>
              <a:t>PRESENTATION TITLE</a:t>
            </a: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66141779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rtlCol="0">
            <a:noAutofit/>
          </a:bodyPr>
          <a:lstStyle>
            <a:lvl1pPr algn="ctr">
              <a:lnSpc>
                <a:spcPct val="100000"/>
              </a:lnSpc>
              <a:defRPr sz="4600">
                <a:solidFill>
                  <a:schemeClr val="bg1"/>
                </a:solidFill>
                <a:latin typeface="+mj-lt"/>
              </a:defRPr>
            </a:lvl1pPr>
          </a:lstStyle>
          <a:p>
            <a:pPr rtl="0"/>
            <a:r>
              <a:rPr lang="en-GB" noProof="0"/>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rtlCol="0">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en-GB" noProof="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fld id="{82570B71-EA3C-4900-991E-6BBB6BBDE064}" type="datetime1">
              <a:rPr lang="en-GB" noProof="0" smtClean="0"/>
              <a:t>26/03/2023</a:t>
            </a:fld>
            <a:endParaRPr lang="en-GB" noProof="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190756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fld id="{640C98F9-CB0E-4FA9-9591-FB0CE9CF7143}" type="datetime1">
              <a:rPr lang="en-GB" noProof="0" smtClean="0"/>
              <a:t>26/03/2023</a:t>
            </a:fld>
            <a:endParaRPr lang="en-GB" noProof="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80263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rtl="0"/>
            <a:fld id="{EA09586C-5A81-443E-A8F0-7DBA8A56A402}" type="datetime1">
              <a:rPr lang="en-GB" noProof="0" smtClean="0"/>
              <a:t>26/03/2023</a:t>
            </a:fld>
            <a:endParaRPr lang="en-GB" noProof="0"/>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
        <p:nvSpPr>
          <p:cNvPr id="11" name="Freeform 10">
            <a:extLst>
              <a:ext uri="{FF2B5EF4-FFF2-40B4-BE49-F238E27FC236}">
                <a16:creationId xmlns:a16="http://schemas.microsoft.com/office/drawing/2014/main" id="{D161AF91-7EEF-DE49-BE52-47CADA54B23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11">
            <a:extLst>
              <a:ext uri="{FF2B5EF4-FFF2-40B4-BE49-F238E27FC236}">
                <a16:creationId xmlns:a16="http://schemas.microsoft.com/office/drawing/2014/main" id="{46E0567E-5C7B-8642-BE47-98DEAF088D9C}"/>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13" name="Freeform 12">
            <a:extLst>
              <a:ext uri="{FF2B5EF4-FFF2-40B4-BE49-F238E27FC236}">
                <a16:creationId xmlns:a16="http://schemas.microsoft.com/office/drawing/2014/main" id="{84522AB2-2A11-7240-947E-D9E4DFADEC3C}"/>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14" name="Group 13">
            <a:extLst>
              <a:ext uri="{FF2B5EF4-FFF2-40B4-BE49-F238E27FC236}">
                <a16:creationId xmlns:a16="http://schemas.microsoft.com/office/drawing/2014/main" id="{99485251-D678-8E4F-8DE7-22001651576E}"/>
              </a:ext>
            </a:extLst>
          </p:cNvPr>
          <p:cNvGrpSpPr/>
          <p:nvPr userDrawn="1"/>
        </p:nvGrpSpPr>
        <p:grpSpPr>
          <a:xfrm>
            <a:off x="8082092" y="5590903"/>
            <a:ext cx="1572380" cy="1267097"/>
            <a:chOff x="7413403" y="4976359"/>
            <a:chExt cx="2334986" cy="1881641"/>
          </a:xfrm>
        </p:grpSpPr>
        <p:sp>
          <p:nvSpPr>
            <p:cNvPr id="19" name="Freeform 18">
              <a:extLst>
                <a:ext uri="{FF2B5EF4-FFF2-40B4-BE49-F238E27FC236}">
                  <a16:creationId xmlns:a16="http://schemas.microsoft.com/office/drawing/2014/main" id="{A82497B2-7ED6-624D-A89F-7BC802239CD9}"/>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20" name="Freeform 19">
              <a:extLst>
                <a:ext uri="{FF2B5EF4-FFF2-40B4-BE49-F238E27FC236}">
                  <a16:creationId xmlns:a16="http://schemas.microsoft.com/office/drawing/2014/main" id="{092E3718-C726-6B4E-A0B3-9DB9040CDF19}"/>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Tree>
    <p:extLst>
      <p:ext uri="{BB962C8B-B14F-4D97-AF65-F5344CB8AC3E}">
        <p14:creationId xmlns:p14="http://schemas.microsoft.com/office/powerpoint/2010/main" val="251115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n-GB" noProof="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endParaRPr lang="en-GB" noProof="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endParaRPr lang="en-GB" noProof="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endParaRPr lang="en-GB" noProof="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endParaRPr lang="en-GB" noProof="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endParaRPr lang="en-GB" noProof="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endParaRPr lang="en-GB" noProof="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endParaRPr lang="en-GB" noProof="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endParaRPr lang="en-GB" noProof="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rtlCol="0">
            <a:noAutofit/>
          </a:bodyPr>
          <a:lstStyle>
            <a:lvl1pPr>
              <a:defRPr>
                <a:solidFill>
                  <a:schemeClr val="accent3"/>
                </a:solidFill>
                <a:latin typeface="+mn-lt"/>
              </a:defRPr>
            </a:lvl1pPr>
          </a:lstStyle>
          <a:p>
            <a:pPr rtl="0"/>
            <a:fld id="{975CEC1F-EF25-4059-ABBA-8FEB7C2BFD5C}" type="datetime1">
              <a:rPr lang="en-GB" noProof="0" smtClean="0"/>
              <a:t>26/03/2023</a:t>
            </a:fld>
            <a:endParaRPr lang="en-GB" noProof="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rtlCol="0">
            <a:noAutofit/>
          </a:bodyPr>
          <a:lstStyle>
            <a:lvl1pPr>
              <a:defRPr>
                <a:solidFill>
                  <a:schemeClr val="accent3"/>
                </a:solidFill>
                <a:latin typeface="+mn-lt"/>
              </a:defRPr>
            </a:lvl1pPr>
          </a:lstStyle>
          <a:p>
            <a:pPr rtl="0"/>
            <a:r>
              <a:rPr lang="en-GB" noProof="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00572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rtl="0"/>
            <a:fld id="{640C98F9-CB0E-4FA9-9591-FB0CE9CF7143}" type="datetime1">
              <a:rPr lang="en-GB" noProof="0" smtClean="0"/>
              <a:t>26/03/2023</a:t>
            </a:fld>
            <a:endParaRPr lang="en-GB" noProof="0"/>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a:xfrm>
            <a:off x="10729455" y="2869895"/>
            <a:ext cx="1154151" cy="1090789"/>
          </a:xfrm>
        </p:spPr>
        <p:txBody>
          <a:bodyPr/>
          <a:lstStyle/>
          <a:p>
            <a:pPr rtl="0"/>
            <a:fld id="{294A09A9-5501-47C1-A89A-A340965A2BE2}" type="slidenum">
              <a:rPr lang="en-GB" noProof="0" smtClean="0"/>
              <a:pPr/>
              <a:t>‹#›</a:t>
            </a:fld>
            <a:endParaRPr lang="en-GB" noProof="0"/>
          </a:p>
        </p:txBody>
      </p:sp>
      <p:sp>
        <p:nvSpPr>
          <p:cNvPr id="11" name="Rectangle 10">
            <a:extLst>
              <a:ext uri="{FF2B5EF4-FFF2-40B4-BE49-F238E27FC236}">
                <a16:creationId xmlns:a16="http://schemas.microsoft.com/office/drawing/2014/main" id="{4B5A1505-7F89-7A41-9804-905398A5886C}"/>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11">
            <a:extLst>
              <a:ext uri="{FF2B5EF4-FFF2-40B4-BE49-F238E27FC236}">
                <a16:creationId xmlns:a16="http://schemas.microsoft.com/office/drawing/2014/main" id="{A6F1397F-19C9-C240-9715-B5F3C399A1E0}"/>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3" name="Freeform 12">
            <a:extLst>
              <a:ext uri="{FF2B5EF4-FFF2-40B4-BE49-F238E27FC236}">
                <a16:creationId xmlns:a16="http://schemas.microsoft.com/office/drawing/2014/main" id="{C86DF29F-CA57-AD43-B327-6D89EC8754EA}"/>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05297A90-7DD9-A642-9AF1-12F1C14F648D}"/>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418466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09845584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8" name="Footer Placeholder 7"/>
          <p:cNvSpPr>
            <a:spLocks noGrp="1"/>
          </p:cNvSpPr>
          <p:nvPr>
            <p:ph type="ftr" sz="quarter" idx="11"/>
          </p:nvPr>
        </p:nvSpPr>
        <p:spPr/>
        <p:txBody>
          <a:bodyPr/>
          <a:lstStyle/>
          <a:p>
            <a:pPr rtl="0"/>
            <a:r>
              <a:rPr lang="en-GB" noProof="0"/>
              <a:t>PRESENTATION TITLE</a:t>
            </a:r>
          </a:p>
        </p:txBody>
      </p:sp>
      <p:sp>
        <p:nvSpPr>
          <p:cNvPr id="9" name="Slide Number Placeholder 8"/>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31485430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4" name="Footer Placeholder 3"/>
          <p:cNvSpPr>
            <a:spLocks noGrp="1"/>
          </p:cNvSpPr>
          <p:nvPr>
            <p:ph type="ftr" sz="quarter" idx="11"/>
          </p:nvPr>
        </p:nvSpPr>
        <p:spPr/>
        <p:txBody>
          <a:bodyPr/>
          <a:lstStyle/>
          <a:p>
            <a:pPr rtl="0"/>
            <a:r>
              <a:rPr lang="en-GB" noProof="0"/>
              <a:t>PRESENTATION TITLE</a:t>
            </a:r>
          </a:p>
        </p:txBody>
      </p:sp>
      <p:sp>
        <p:nvSpPr>
          <p:cNvPr id="5" name="Slide Number Placeholder 4"/>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20490224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3" name="Footer Placeholder 2"/>
          <p:cNvSpPr>
            <a:spLocks noGrp="1"/>
          </p:cNvSpPr>
          <p:nvPr>
            <p:ph type="ftr" sz="quarter" idx="11"/>
          </p:nvPr>
        </p:nvSpPr>
        <p:spPr/>
        <p:txBody>
          <a:bodyPr/>
          <a:lstStyle/>
          <a:p>
            <a:pPr rtl="0"/>
            <a:r>
              <a:rPr lang="en-GB" noProof="0"/>
              <a:t>PRESENTATION TITLE</a:t>
            </a:r>
          </a:p>
        </p:txBody>
      </p:sp>
      <p:sp>
        <p:nvSpPr>
          <p:cNvPr id="4" name="Slide Number Placeholder 3"/>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30596684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59067190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rtl="0"/>
            <a:fld id="{0FAF51C5-1188-4161-A3AE-51B85A4E9234}" type="datetime1">
              <a:rPr lang="en-GB" noProof="0" smtClean="0"/>
              <a:t>26/03/2023</a:t>
            </a:fld>
            <a:endParaRPr lang="en-GB" noProof="0"/>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p:txBody>
          <a:body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37534299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0FAF51C5-1188-4161-A3AE-51B85A4E9234}" type="datetime1">
              <a:rPr lang="en-GB" noProof="0" smtClean="0"/>
              <a:t>26/03/2023</a:t>
            </a:fld>
            <a:endParaRPr lang="en-GB" noProof="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r>
              <a:rPr lang="en-GB" noProof="0"/>
              <a:t>PRESENTATION TITLE</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567455953"/>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51" r:id="rId19"/>
    <p:sldLayoutId id="2147483662" r:id="rId20"/>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16" name="Rectangle 15">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840510" y="2733709"/>
            <a:ext cx="7657792" cy="1373070"/>
          </a:xfrm>
        </p:spPr>
        <p:txBody>
          <a:bodyPr rtlCol="0">
            <a:normAutofit/>
          </a:bodyPr>
          <a:lstStyle/>
          <a:p>
            <a:pPr rtl="0"/>
            <a:r>
              <a:rPr lang="en-GB" sz="3000" b="1" u="sng" dirty="0">
                <a:solidFill>
                  <a:srgbClr val="FFFFFF"/>
                </a:solidFill>
              </a:rPr>
              <a:t>Identifying</a:t>
            </a:r>
            <a:r>
              <a:rPr lang="en-GB" sz="3000" b="1" dirty="0">
                <a:solidFill>
                  <a:srgbClr val="FFFFFF"/>
                </a:solidFill>
              </a:rPr>
              <a:t>, </a:t>
            </a:r>
            <a:r>
              <a:rPr lang="en-GB" sz="3000" b="1" u="sng" dirty="0">
                <a:solidFill>
                  <a:srgbClr val="FFFFFF"/>
                </a:solidFill>
              </a:rPr>
              <a:t>Understanding</a:t>
            </a:r>
            <a:r>
              <a:rPr lang="en-GB" sz="3000" b="1" dirty="0">
                <a:solidFill>
                  <a:srgbClr val="FFFFFF"/>
                </a:solidFill>
              </a:rPr>
              <a:t> and </a:t>
            </a:r>
            <a:r>
              <a:rPr lang="en-GB" sz="3000" b="1" u="sng" dirty="0">
                <a:solidFill>
                  <a:srgbClr val="FFFFFF"/>
                </a:solidFill>
              </a:rPr>
              <a:t>Deconstructing</a:t>
            </a:r>
            <a:r>
              <a:rPr lang="en-GB" sz="3000" b="1" dirty="0">
                <a:solidFill>
                  <a:srgbClr val="FFFFFF"/>
                </a:solidFill>
              </a:rPr>
              <a:t> Colonial Narratives within Medicine and Health </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94149" y="4394039"/>
            <a:ext cx="7304152" cy="1117687"/>
          </a:xfrm>
        </p:spPr>
        <p:txBody>
          <a:bodyPr rtlCol="0">
            <a:normAutofit/>
          </a:bodyPr>
          <a:lstStyle/>
          <a:p>
            <a:pPr rtl="0"/>
            <a:r>
              <a:rPr lang="en-GB" dirty="0"/>
              <a:t>Odein Princewill</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80321" y="753228"/>
            <a:ext cx="4136123" cy="1080938"/>
          </a:xfrm>
        </p:spPr>
        <p:txBody>
          <a:bodyPr vert="horz" lIns="91440" tIns="45720" rIns="91440" bIns="45720" rtlCol="0">
            <a:normAutofit/>
          </a:bodyPr>
          <a:lstStyle/>
          <a:p>
            <a:r>
              <a:rPr lang="en-US" sz="2400" u="sng" kern="1200">
                <a:latin typeface="+mj-lt"/>
                <a:ea typeface="+mj-ea"/>
                <a:cs typeface="+mj-cs"/>
              </a:rPr>
              <a:t>Deconstructing </a:t>
            </a:r>
            <a:r>
              <a:rPr lang="en-US" sz="2400" kern="1200">
                <a:latin typeface="+mj-lt"/>
                <a:ea typeface="+mj-ea"/>
                <a:cs typeface="+mj-cs"/>
              </a:rPr>
              <a:t>Colonial Narratives within Medicine and Health </a:t>
            </a:r>
          </a:p>
        </p:txBody>
      </p:sp>
      <p:pic>
        <p:nvPicPr>
          <p:cNvPr id="31" name="Picture 30">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16" name="Content Placeholder 15" descr="Graphical user interface, text, application&#10;&#10;Description automatically generated">
            <a:extLst>
              <a:ext uri="{FF2B5EF4-FFF2-40B4-BE49-F238E27FC236}">
                <a16:creationId xmlns:a16="http://schemas.microsoft.com/office/drawing/2014/main" id="{C0868390-AA05-E047-86E6-2FC9768EEF22}"/>
              </a:ext>
            </a:extLst>
          </p:cNvPr>
          <p:cNvPicPr>
            <a:picLocks noChangeAspect="1"/>
          </p:cNvPicPr>
          <p:nvPr/>
        </p:nvPicPr>
        <p:blipFill rotWithShape="1">
          <a:blip r:embed="rId5"/>
          <a:srcRect t="2796" r="3" b="4389"/>
          <a:stretch/>
        </p:blipFill>
        <p:spPr>
          <a:xfrm>
            <a:off x="60775" y="2041174"/>
            <a:ext cx="4895816" cy="4745889"/>
          </a:xfrm>
          <a:prstGeom prst="rect">
            <a:avLst/>
          </a:prstGeom>
          <a:ln>
            <a:noFill/>
          </a:ln>
          <a:effectLst>
            <a:outerShdw blurRad="76200" dist="63500" dir="5040000" algn="tl" rotWithShape="0">
              <a:srgbClr val="000000">
                <a:alpha val="41000"/>
              </a:srgbClr>
            </a:outerShdw>
          </a:effectLst>
        </p:spPr>
      </p:pic>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12"/>
          </p:nvPr>
        </p:nvSpPr>
        <p:spPr>
          <a:xfrm>
            <a:off x="10900372" y="6310314"/>
            <a:ext cx="914400" cy="365122"/>
          </a:xfrm>
        </p:spPr>
        <p:txBody>
          <a:bodyPr vert="horz" lIns="91440" tIns="45720" rIns="91440" bIns="45720" rtlCol="0">
            <a:normAutofit/>
          </a:bodyPr>
          <a:lstStyle/>
          <a:p>
            <a:pPr>
              <a:spcAft>
                <a:spcPts val="600"/>
              </a:spcAft>
            </a:pPr>
            <a:fld id="{294A09A9-5501-47C1-A89A-A340965A2BE2}" type="slidenum">
              <a:rPr lang="en-US" sz="1050">
                <a:solidFill>
                  <a:prstClr val="white">
                    <a:tint val="75000"/>
                  </a:prstClr>
                </a:solidFill>
              </a:rPr>
              <a:pPr>
                <a:spcAft>
                  <a:spcPts val="600"/>
                </a:spcAft>
              </a:pPr>
              <a:t>10</a:t>
            </a:fld>
            <a:endParaRPr lang="en-US" sz="1050">
              <a:solidFill>
                <a:prstClr val="white">
                  <a:tint val="75000"/>
                </a:prstClr>
              </a:solidFill>
            </a:endParaRPr>
          </a:p>
        </p:txBody>
      </p:sp>
      <p:pic>
        <p:nvPicPr>
          <p:cNvPr id="17" name="Picture 16" descr="Text, letter&#10;&#10;Description automatically generated">
            <a:extLst>
              <a:ext uri="{FF2B5EF4-FFF2-40B4-BE49-F238E27FC236}">
                <a16:creationId xmlns:a16="http://schemas.microsoft.com/office/drawing/2014/main" id="{213418FD-1E6A-2742-8591-6AEFBFEA4266}"/>
              </a:ext>
            </a:extLst>
          </p:cNvPr>
          <p:cNvPicPr>
            <a:picLocks noChangeAspect="1"/>
          </p:cNvPicPr>
          <p:nvPr/>
        </p:nvPicPr>
        <p:blipFill rotWithShape="1">
          <a:blip r:embed="rId6"/>
          <a:srcRect r="4" b="1685"/>
          <a:stretch/>
        </p:blipFill>
        <p:spPr>
          <a:xfrm>
            <a:off x="5274125" y="70934"/>
            <a:ext cx="6540647" cy="6716129"/>
          </a:xfrm>
          <a:prstGeom prst="rect">
            <a:avLst/>
          </a:prstGeom>
        </p:spPr>
      </p:pic>
    </p:spTree>
    <p:extLst>
      <p:ext uri="{BB962C8B-B14F-4D97-AF65-F5344CB8AC3E}">
        <p14:creationId xmlns:p14="http://schemas.microsoft.com/office/powerpoint/2010/main" val="1629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A61B3C-1102-5245-A2CC-3844357218ED}"/>
              </a:ext>
            </a:extLst>
          </p:cNvPr>
          <p:cNvSpPr>
            <a:spLocks noGrp="1"/>
          </p:cNvSpPr>
          <p:nvPr>
            <p:ph type="title"/>
          </p:nvPr>
        </p:nvSpPr>
        <p:spPr>
          <a:xfrm>
            <a:off x="21768" y="670253"/>
            <a:ext cx="4912516" cy="1256759"/>
          </a:xfrm>
        </p:spPr>
        <p:txBody>
          <a:bodyPr>
            <a:noAutofit/>
          </a:bodyPr>
          <a:lstStyle/>
          <a:p>
            <a:r>
              <a:rPr lang="en-US" sz="1800" b="1" i="1" dirty="0"/>
              <a:t>Findings of the British Medical Association Racism in Medicine Survey (2022)</a:t>
            </a:r>
          </a:p>
        </p:txBody>
      </p:sp>
      <p:pic>
        <p:nvPicPr>
          <p:cNvPr id="17" name="Picture 16">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12" name="Picture 11" descr="Chart, bar chart&#10;&#10;Description automatically generated">
            <a:extLst>
              <a:ext uri="{FF2B5EF4-FFF2-40B4-BE49-F238E27FC236}">
                <a16:creationId xmlns:a16="http://schemas.microsoft.com/office/drawing/2014/main" id="{D80BA52D-7366-8248-A488-4194600E5403}"/>
              </a:ext>
            </a:extLst>
          </p:cNvPr>
          <p:cNvPicPr>
            <a:picLocks noChangeAspect="1"/>
          </p:cNvPicPr>
          <p:nvPr/>
        </p:nvPicPr>
        <p:blipFill rotWithShape="1">
          <a:blip r:embed="rId4"/>
          <a:srcRect l="5412" t="16986" r="7994" b="3736"/>
          <a:stretch/>
        </p:blipFill>
        <p:spPr>
          <a:xfrm>
            <a:off x="5658598" y="2070134"/>
            <a:ext cx="6325371" cy="4314269"/>
          </a:xfrm>
          <a:prstGeom prst="rect">
            <a:avLst/>
          </a:prstGeom>
        </p:spPr>
      </p:pic>
      <p:pic>
        <p:nvPicPr>
          <p:cNvPr id="14" name="Content Placeholder 6" descr="Chart&#10;&#10;Description automatically generated">
            <a:extLst>
              <a:ext uri="{FF2B5EF4-FFF2-40B4-BE49-F238E27FC236}">
                <a16:creationId xmlns:a16="http://schemas.microsoft.com/office/drawing/2014/main" id="{058AED32-FB41-C044-9FC4-A10DF5264946}"/>
              </a:ext>
            </a:extLst>
          </p:cNvPr>
          <p:cNvPicPr>
            <a:picLocks noChangeAspect="1"/>
          </p:cNvPicPr>
          <p:nvPr/>
        </p:nvPicPr>
        <p:blipFill rotWithShape="1">
          <a:blip r:embed="rId5"/>
          <a:srcRect l="4812" t="18222" r="6325" b="3945"/>
          <a:stretch/>
        </p:blipFill>
        <p:spPr>
          <a:xfrm>
            <a:off x="-3176" y="2070133"/>
            <a:ext cx="5761012" cy="4314269"/>
          </a:xfrm>
          <a:prstGeom prst="rect">
            <a:avLst/>
          </a:prstGeom>
        </p:spPr>
      </p:pic>
    </p:spTree>
    <p:extLst>
      <p:ext uri="{BB962C8B-B14F-4D97-AF65-F5344CB8AC3E}">
        <p14:creationId xmlns:p14="http://schemas.microsoft.com/office/powerpoint/2010/main" val="296720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A61B3C-1102-5245-A2CC-3844357218ED}"/>
              </a:ext>
            </a:extLst>
          </p:cNvPr>
          <p:cNvSpPr>
            <a:spLocks noGrp="1"/>
          </p:cNvSpPr>
          <p:nvPr>
            <p:ph type="title"/>
          </p:nvPr>
        </p:nvSpPr>
        <p:spPr>
          <a:xfrm>
            <a:off x="680321" y="753228"/>
            <a:ext cx="4136123" cy="1080938"/>
          </a:xfrm>
        </p:spPr>
        <p:txBody>
          <a:bodyPr>
            <a:normAutofit fontScale="90000"/>
          </a:bodyPr>
          <a:lstStyle/>
          <a:p>
            <a:r>
              <a:rPr lang="en-US" sz="4000" b="1" dirty="0"/>
              <a:t>Discussion Questions  </a:t>
            </a:r>
          </a:p>
        </p:txBody>
      </p:sp>
      <p:pic>
        <p:nvPicPr>
          <p:cNvPr id="17" name="Picture 16">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6A9AF3E1-E9D1-234E-BE1B-7031564391C5}"/>
              </a:ext>
            </a:extLst>
          </p:cNvPr>
          <p:cNvSpPr>
            <a:spLocks noGrp="1"/>
          </p:cNvSpPr>
          <p:nvPr>
            <p:ph idx="1"/>
          </p:nvPr>
        </p:nvSpPr>
        <p:spPr>
          <a:xfrm>
            <a:off x="680321" y="2336873"/>
            <a:ext cx="10394079" cy="3599316"/>
          </a:xfrm>
        </p:spPr>
        <p:txBody>
          <a:bodyPr>
            <a:normAutofit/>
          </a:bodyPr>
          <a:lstStyle/>
          <a:p>
            <a:pPr algn="l">
              <a:buFont typeface="+mj-lt"/>
              <a:buAutoNum type="arabicPeriod"/>
            </a:pPr>
            <a:r>
              <a:rPr lang="en-ZA" b="0" i="0" u="none" strike="noStrike" dirty="0">
                <a:solidFill>
                  <a:schemeClr val="bg1"/>
                </a:solidFill>
                <a:effectLst/>
                <a:latin typeface="Times New Roman" panose="02020603050405020304" pitchFamily="18" charset="0"/>
                <a:cs typeface="Times New Roman" panose="02020603050405020304" pitchFamily="18" charset="0"/>
              </a:rPr>
              <a:t>There is evidence to suggest that simply living as a person of colour can result in poor health. How might discrimination in education, economy, and housing create a perfect storm for discrimination in healthcare?</a:t>
            </a:r>
          </a:p>
          <a:p>
            <a:pPr algn="l">
              <a:buFont typeface="+mj-lt"/>
              <a:buAutoNum type="arabicPeriod"/>
            </a:pPr>
            <a:r>
              <a:rPr lang="en-ZA" b="0" i="0" u="none" strike="noStrike" dirty="0">
                <a:solidFill>
                  <a:schemeClr val="bg1"/>
                </a:solidFill>
                <a:effectLst/>
                <a:latin typeface="Times New Roman" panose="02020603050405020304" pitchFamily="18" charset="0"/>
                <a:cs typeface="Times New Roman" panose="02020603050405020304" pitchFamily="18" charset="0"/>
              </a:rPr>
              <a:t> Racial discrimination can come as a result of medical training. How would you work to improve training of medical professionals to decrease levels of discrimination in healthcare settings? What do you think is the most important training that is required</a:t>
            </a:r>
            <a:r>
              <a:rPr lang="en-ZA" dirty="0">
                <a:solidFill>
                  <a:schemeClr val="bg1"/>
                </a:solidFill>
                <a:latin typeface="Times New Roman" panose="02020603050405020304" pitchFamily="18" charset="0"/>
                <a:cs typeface="Times New Roman" panose="02020603050405020304" pitchFamily="18" charset="0"/>
              </a:rPr>
              <a:t>?</a:t>
            </a:r>
            <a:endParaRPr lang="en-ZA" b="0" i="0" u="none" strike="noStrike" dirty="0">
              <a:solidFill>
                <a:schemeClr val="bg1"/>
              </a:solidFill>
              <a:effectLst/>
              <a:latin typeface="Times New Roman" panose="02020603050405020304" pitchFamily="18" charset="0"/>
              <a:cs typeface="Times New Roman" panose="02020603050405020304" pitchFamily="18" charset="0"/>
            </a:endParaRPr>
          </a:p>
          <a:p>
            <a:pPr marL="0" indent="0">
              <a:buNone/>
            </a:pPr>
            <a:r>
              <a:rPr lang="en-US" sz="1400" i="1" dirty="0">
                <a:solidFill>
                  <a:schemeClr val="bg1"/>
                </a:solidFill>
              </a:rPr>
              <a:t>Taken from: The Matrix of Race: Social Construction, Intersectionality and Inequality by Rodney D. Coates, Abby L. Ferber and David L. </a:t>
            </a:r>
            <a:r>
              <a:rPr lang="en-US" sz="1400" i="1" dirty="0" err="1">
                <a:solidFill>
                  <a:schemeClr val="bg1"/>
                </a:solidFill>
              </a:rPr>
              <a:t>Brunsma</a:t>
            </a:r>
            <a:r>
              <a:rPr lang="en-US" sz="1400" i="1" dirty="0">
                <a:solidFill>
                  <a:schemeClr val="bg1"/>
                </a:solidFill>
              </a:rPr>
              <a:t> </a:t>
            </a:r>
          </a:p>
        </p:txBody>
      </p:sp>
    </p:spTree>
    <p:extLst>
      <p:ext uri="{BB962C8B-B14F-4D97-AF65-F5344CB8AC3E}">
        <p14:creationId xmlns:p14="http://schemas.microsoft.com/office/powerpoint/2010/main" val="266282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4" name="Rectangle 13">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680322" y="2063262"/>
            <a:ext cx="3739278" cy="2661138"/>
          </a:xfrm>
        </p:spPr>
        <p:txBody>
          <a:bodyPr rtlCol="0" anchor="ctr">
            <a:normAutofit/>
          </a:bodyPr>
          <a:lstStyle/>
          <a:p>
            <a:pPr rtl="0"/>
            <a:r>
              <a:rPr lang="en-GB"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85061" y="5101298"/>
            <a:ext cx="4334540" cy="1116622"/>
          </a:xfrm>
        </p:spPr>
        <p:txBody>
          <a:bodyPr rtlCol="0">
            <a:normAutofit/>
          </a:bodyPr>
          <a:lstStyle/>
          <a:p>
            <a:pPr algn="l" rtl="0"/>
            <a:r>
              <a:rPr lang="en-GB" dirty="0"/>
              <a:t>LinkedIn: Odein Princewill</a:t>
            </a:r>
          </a:p>
          <a:p>
            <a:pPr algn="l" rtl="0"/>
            <a:r>
              <a:rPr lang="en-GB" dirty="0"/>
              <a:t>Email: </a:t>
            </a:r>
            <a:r>
              <a:rPr lang="en-GB" dirty="0" err="1"/>
              <a:t>od.princewill@gmail.com</a:t>
            </a:r>
            <a:endParaRPr lang="en-GB" dirty="0"/>
          </a:p>
        </p:txBody>
      </p:sp>
      <p:pic>
        <p:nvPicPr>
          <p:cNvPr id="7" name="Graphic 6" descr="Handshake">
            <a:extLst>
              <a:ext uri="{FF2B5EF4-FFF2-40B4-BE49-F238E27FC236}">
                <a16:creationId xmlns:a16="http://schemas.microsoft.com/office/drawing/2014/main" id="{D23333A9-5479-A660-0529-86EAF0D578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26167" y="640080"/>
            <a:ext cx="557784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261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14">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9" name="Rectangle 18">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80321" y="2063262"/>
            <a:ext cx="3739279" cy="2661052"/>
          </a:xfrm>
        </p:spPr>
        <p:txBody>
          <a:bodyPr rtlCol="0">
            <a:normAutofit/>
          </a:bodyPr>
          <a:lstStyle/>
          <a:p>
            <a:pPr algn="r" rtl="0"/>
            <a:r>
              <a:rPr lang="en-GB" sz="3700" b="1" u="sng" dirty="0">
                <a:solidFill>
                  <a:srgbClr val="FFFFFF"/>
                </a:solidFill>
              </a:rPr>
              <a:t>Identifying </a:t>
            </a:r>
            <a:r>
              <a:rPr lang="en-GB" sz="3700" b="1" dirty="0">
                <a:solidFill>
                  <a:srgbClr val="FFFFFF"/>
                </a:solidFill>
              </a:rPr>
              <a:t>Colonial Narratives within Medicine and Health </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5287995" y="661106"/>
            <a:ext cx="6257362" cy="5503101"/>
          </a:xfrm>
        </p:spPr>
        <p:txBody>
          <a:bodyPr vert="horz" lIns="91440" tIns="45720" rIns="91440" bIns="45720" rtlCol="0" anchor="ctr">
            <a:normAutofit fontScale="25000" lnSpcReduction="20000"/>
          </a:bodyPr>
          <a:lstStyle/>
          <a:p>
            <a:pPr marL="0" indent="0" rtl="0">
              <a:lnSpc>
                <a:spcPct val="160000"/>
              </a:lnSpc>
              <a:buNone/>
            </a:pPr>
            <a:r>
              <a:rPr lang="en-ZA" sz="7200" b="1" dirty="0">
                <a:solidFill>
                  <a:schemeClr val="bg1"/>
                </a:solidFill>
                <a:effectLst/>
                <a:latin typeface="Times New Roman" panose="02020603050405020304" pitchFamily="18" charset="0"/>
                <a:ea typeface="Times New Roman" panose="02020603050405020304" pitchFamily="18" charset="0"/>
              </a:rPr>
              <a:t>Colonisation </a:t>
            </a:r>
            <a:r>
              <a:rPr lang="en-ZA" sz="7200" dirty="0">
                <a:solidFill>
                  <a:schemeClr val="bg1"/>
                </a:solidFill>
                <a:effectLst/>
                <a:latin typeface="Times New Roman" panose="02020603050405020304" pitchFamily="18" charset="0"/>
                <a:ea typeface="Times New Roman" panose="02020603050405020304" pitchFamily="18" charset="0"/>
              </a:rPr>
              <a:t>entails the control, domination and subjugation of one power, usually a foreign entity over another autonomous territory or people. </a:t>
            </a:r>
          </a:p>
          <a:p>
            <a:pPr marL="0" indent="0">
              <a:lnSpc>
                <a:spcPct val="160000"/>
              </a:lnSpc>
              <a:buNone/>
            </a:pPr>
            <a:r>
              <a:rPr lang="en-ZA" sz="7200" b="1" dirty="0">
                <a:solidFill>
                  <a:schemeClr val="bg1"/>
                </a:solidFill>
                <a:effectLst/>
                <a:latin typeface="Times New Roman" panose="02020603050405020304" pitchFamily="18" charset="0"/>
                <a:ea typeface="Times New Roman" panose="02020603050405020304" pitchFamily="18" charset="0"/>
              </a:rPr>
              <a:t>Decolonisation </a:t>
            </a:r>
            <a:r>
              <a:rPr lang="en-ZA" sz="7200" dirty="0">
                <a:solidFill>
                  <a:schemeClr val="bg1"/>
                </a:solidFill>
                <a:effectLst/>
                <a:latin typeface="Times New Roman" panose="02020603050405020304" pitchFamily="18" charset="0"/>
                <a:ea typeface="Times New Roman" panose="02020603050405020304" pitchFamily="18" charset="0"/>
              </a:rPr>
              <a:t>is the pursuit of redressing colonial practises and pursuing knowledge that transcends colonial influences. </a:t>
            </a:r>
            <a:endParaRPr lang="en-ZA" sz="7200" b="1" dirty="0">
              <a:solidFill>
                <a:schemeClr val="bg1"/>
              </a:solidFill>
              <a:latin typeface="Times New Roman" panose="02020603050405020304" pitchFamily="18" charset="0"/>
              <a:ea typeface="Times New Roman" panose="02020603050405020304" pitchFamily="18" charset="0"/>
            </a:endParaRPr>
          </a:p>
          <a:p>
            <a:pPr marL="0" indent="0">
              <a:lnSpc>
                <a:spcPct val="160000"/>
              </a:lnSpc>
              <a:buNone/>
            </a:pPr>
            <a:r>
              <a:rPr lang="en-ZA" sz="7200" b="1" dirty="0">
                <a:solidFill>
                  <a:schemeClr val="bg1"/>
                </a:solidFill>
                <a:effectLst/>
                <a:latin typeface="Times New Roman" panose="02020603050405020304" pitchFamily="18" charset="0"/>
                <a:ea typeface="Times New Roman" panose="02020603050405020304" pitchFamily="18" charset="0"/>
              </a:rPr>
              <a:t>Post-colonisation </a:t>
            </a:r>
            <a:r>
              <a:rPr lang="en-ZA" sz="7200" dirty="0">
                <a:solidFill>
                  <a:schemeClr val="bg1"/>
                </a:solidFill>
                <a:effectLst/>
                <a:latin typeface="Times New Roman" panose="02020603050405020304" pitchFamily="18" charset="0"/>
                <a:ea typeface="Times New Roman" panose="02020603050405020304" pitchFamily="18" charset="0"/>
              </a:rPr>
              <a:t>refers to the period of time after decolonisation has occurred. </a:t>
            </a:r>
          </a:p>
          <a:p>
            <a:pPr marL="0" indent="0">
              <a:lnSpc>
                <a:spcPct val="160000"/>
              </a:lnSpc>
              <a:buNone/>
            </a:pPr>
            <a:r>
              <a:rPr lang="en-ZA" sz="7200" b="1" dirty="0">
                <a:solidFill>
                  <a:schemeClr val="bg1"/>
                </a:solidFill>
                <a:effectLst/>
                <a:latin typeface="Times New Roman" panose="02020603050405020304" pitchFamily="18" charset="0"/>
                <a:ea typeface="Times New Roman" panose="02020603050405020304" pitchFamily="18" charset="0"/>
              </a:rPr>
              <a:t>Neo-colonisation </a:t>
            </a:r>
            <a:r>
              <a:rPr lang="en-ZA" sz="7200" dirty="0">
                <a:solidFill>
                  <a:schemeClr val="bg1"/>
                </a:solidFill>
                <a:effectLst/>
                <a:latin typeface="Times New Roman" panose="02020603050405020304" pitchFamily="18" charset="0"/>
                <a:ea typeface="Times New Roman" panose="02020603050405020304" pitchFamily="18" charset="0"/>
              </a:rPr>
              <a:t>exists within the post-colonial era and as its name suggests refers to a new form of colonisation. </a:t>
            </a:r>
            <a:endParaRPr lang="en-GB" sz="2000" dirty="0">
              <a:solidFill>
                <a:srgbClr val="FFFFFF"/>
              </a:solidFill>
            </a:endParaRP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12"/>
          </p:nvPr>
        </p:nvSpPr>
        <p:spPr>
          <a:xfrm>
            <a:off x="11281776" y="6164207"/>
            <a:ext cx="722655" cy="365760"/>
          </a:xfrm>
        </p:spPr>
        <p:txBody>
          <a:bodyPr rtlCol="0">
            <a:normAutofit/>
          </a:bodyPr>
          <a:lstStyle/>
          <a:p>
            <a:pPr rtl="0">
              <a:spcAft>
                <a:spcPts val="600"/>
              </a:spcAft>
            </a:pPr>
            <a:fld id="{294A09A9-5501-47C1-A89A-A340965A2BE2}" type="slidenum">
              <a:rPr lang="en-GB" sz="1050">
                <a:solidFill>
                  <a:srgbClr val="FFFFFF"/>
                </a:solidFill>
              </a:rPr>
              <a:pPr rtl="0">
                <a:spcAft>
                  <a:spcPts val="600"/>
                </a:spcAft>
              </a:pPr>
              <a:t>2</a:t>
            </a:fld>
            <a:endParaRPr lang="en-GB" sz="1050">
              <a:solidFill>
                <a:srgbClr val="FFFFFF"/>
              </a:solidFill>
            </a:endParaRPr>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14">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9" name="Rectangle 18">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80321" y="2063262"/>
            <a:ext cx="3739279" cy="2661052"/>
          </a:xfrm>
        </p:spPr>
        <p:txBody>
          <a:bodyPr rtlCol="0">
            <a:normAutofit/>
          </a:bodyPr>
          <a:lstStyle/>
          <a:p>
            <a:pPr algn="r" rtl="0"/>
            <a:r>
              <a:rPr lang="en-GB" sz="3700" b="1" u="sng" dirty="0">
                <a:solidFill>
                  <a:srgbClr val="FFFFFF"/>
                </a:solidFill>
              </a:rPr>
              <a:t>Identifying </a:t>
            </a:r>
            <a:r>
              <a:rPr lang="en-GB" sz="3700" b="1" dirty="0">
                <a:solidFill>
                  <a:srgbClr val="FFFFFF"/>
                </a:solidFill>
              </a:rPr>
              <a:t>Colonial Narratives within Medicine and Health </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5292318" y="553605"/>
            <a:ext cx="6257362" cy="6094696"/>
          </a:xfrm>
        </p:spPr>
        <p:txBody>
          <a:bodyPr vert="horz" lIns="91440" tIns="45720" rIns="91440" bIns="45720" rtlCol="0" anchor="ctr">
            <a:normAutofit/>
          </a:bodyPr>
          <a:lstStyle/>
          <a:p>
            <a:pPr indent="0" algn="just">
              <a:lnSpc>
                <a:spcPct val="100000"/>
              </a:lnSpc>
              <a:buNone/>
            </a:pPr>
            <a:r>
              <a:rPr lang="en-ZA" sz="1800" b="1" dirty="0">
                <a:solidFill>
                  <a:schemeClr val="bg1"/>
                </a:solidFill>
                <a:latin typeface="Times New Roman" panose="02020603050405020304" pitchFamily="18" charset="0"/>
              </a:rPr>
              <a:t>Race</a:t>
            </a:r>
            <a:r>
              <a:rPr lang="en-ZA" sz="1800" dirty="0">
                <a:solidFill>
                  <a:schemeClr val="bg1"/>
                </a:solidFill>
                <a:latin typeface="Times New Roman" panose="02020603050405020304" pitchFamily="18" charset="0"/>
              </a:rPr>
              <a:t> refers to the concept of dividing people into groups on the basis of various sets of physical characteristics and the process of ascribing social meaning to those groups. </a:t>
            </a:r>
          </a:p>
          <a:p>
            <a:pPr indent="0" algn="just">
              <a:lnSpc>
                <a:spcPct val="100000"/>
              </a:lnSpc>
              <a:buNone/>
            </a:pPr>
            <a:r>
              <a:rPr lang="en-ZA" sz="1800" b="1" dirty="0">
                <a:solidFill>
                  <a:schemeClr val="bg1"/>
                </a:solidFill>
                <a:latin typeface="Times New Roman" panose="02020603050405020304" pitchFamily="18" charset="0"/>
              </a:rPr>
              <a:t>Ethnicity</a:t>
            </a:r>
            <a:r>
              <a:rPr lang="en-ZA" sz="1800" dirty="0">
                <a:solidFill>
                  <a:schemeClr val="bg1"/>
                </a:solidFill>
                <a:latin typeface="Times New Roman" panose="02020603050405020304" pitchFamily="18" charset="0"/>
              </a:rPr>
              <a:t> describes the culture of people in a given geographic region, including their language, heritage, religion and customs.</a:t>
            </a:r>
          </a:p>
          <a:p>
            <a:pPr rtl="0"/>
            <a:endParaRPr lang="en-GB" sz="2000" dirty="0">
              <a:solidFill>
                <a:srgbClr val="FFFFFF"/>
              </a:solidFill>
            </a:endParaRP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12"/>
          </p:nvPr>
        </p:nvSpPr>
        <p:spPr>
          <a:xfrm>
            <a:off x="11281776" y="6164207"/>
            <a:ext cx="722655" cy="365760"/>
          </a:xfrm>
        </p:spPr>
        <p:txBody>
          <a:bodyPr rtlCol="0">
            <a:normAutofit/>
          </a:bodyPr>
          <a:lstStyle/>
          <a:p>
            <a:pPr rtl="0">
              <a:spcAft>
                <a:spcPts val="600"/>
              </a:spcAft>
            </a:pPr>
            <a:fld id="{294A09A9-5501-47C1-A89A-A340965A2BE2}" type="slidenum">
              <a:rPr lang="en-GB" sz="1050">
                <a:solidFill>
                  <a:srgbClr val="FFFFFF"/>
                </a:solidFill>
              </a:rPr>
              <a:pPr rtl="0">
                <a:spcAft>
                  <a:spcPts val="600"/>
                </a:spcAft>
              </a:pPr>
              <a:t>3</a:t>
            </a:fld>
            <a:endParaRPr lang="en-GB" sz="1050">
              <a:solidFill>
                <a:srgbClr val="FFFFFF"/>
              </a:solidFill>
            </a:endParaRPr>
          </a:p>
        </p:txBody>
      </p:sp>
      <p:pic>
        <p:nvPicPr>
          <p:cNvPr id="10" name="Picture 2" descr="44,237 Opposite Day Stock Photos, Pictures &amp; Royalty-Free Images - iStock">
            <a:extLst>
              <a:ext uri="{FF2B5EF4-FFF2-40B4-BE49-F238E27FC236}">
                <a16:creationId xmlns:a16="http://schemas.microsoft.com/office/drawing/2014/main" id="{A7D6D87E-5DE6-0E49-8754-A427518325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036" r="-2" b="8586"/>
          <a:stretch/>
        </p:blipFill>
        <p:spPr bwMode="auto">
          <a:xfrm>
            <a:off x="8047030" y="4266374"/>
            <a:ext cx="3358478" cy="2381927"/>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6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80321" y="753228"/>
            <a:ext cx="7087552" cy="1080938"/>
          </a:xfrm>
        </p:spPr>
        <p:txBody>
          <a:bodyPr rtlCol="0">
            <a:normAutofit/>
          </a:bodyPr>
          <a:lstStyle/>
          <a:p>
            <a:pPr rtl="0"/>
            <a:r>
              <a:rPr lang="en-GB" sz="3300" b="1" u="sng" dirty="0"/>
              <a:t>Understanding </a:t>
            </a:r>
            <a:r>
              <a:rPr lang="en-GB" sz="3300" b="1" dirty="0"/>
              <a:t>Colonial Narratives within Medicine and Health </a:t>
            </a:r>
          </a:p>
        </p:txBody>
      </p:sp>
      <p:pic>
        <p:nvPicPr>
          <p:cNvPr id="20" name="Picture 19">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349390" y="2461438"/>
            <a:ext cx="6423211" cy="3599316"/>
          </a:xfrm>
        </p:spPr>
        <p:txBody>
          <a:bodyPr vert="horz" lIns="91440" tIns="45720" rIns="91440" bIns="45720" rtlCol="0">
            <a:normAutofit/>
          </a:bodyPr>
          <a:lstStyle/>
          <a:p>
            <a:pPr marL="0" indent="0" rtl="0">
              <a:lnSpc>
                <a:spcPct val="100000"/>
              </a:lnSpc>
              <a:buNone/>
            </a:pPr>
            <a:r>
              <a:rPr lang="en-US" sz="2000" b="1" dirty="0">
                <a:solidFill>
                  <a:schemeClr val="bg1"/>
                </a:solidFill>
                <a:latin typeface="Times New Roman" panose="02020603050405020304" pitchFamily="18" charset="0"/>
                <a:cs typeface="Times New Roman" panose="02020603050405020304" pitchFamily="18" charset="0"/>
              </a:rPr>
              <a:t>Eugenics, Scientific Racism, Social-Darwinism, Pseudo-Sciences……</a:t>
            </a:r>
            <a:endParaRPr lang="en-ZA" sz="2000" b="1" dirty="0">
              <a:solidFill>
                <a:schemeClr val="bg1"/>
              </a:solidFill>
              <a:latin typeface="Times New Roman" panose="02020603050405020304" pitchFamily="18" charset="0"/>
              <a:cs typeface="Times New Roman" panose="02020603050405020304" pitchFamily="18" charset="0"/>
            </a:endParaRPr>
          </a:p>
          <a:p>
            <a:pPr marL="0" indent="0" rtl="0">
              <a:lnSpc>
                <a:spcPct val="100000"/>
              </a:lnSpc>
              <a:buNone/>
            </a:pPr>
            <a:r>
              <a:rPr lang="en-ZA" sz="1800" dirty="0">
                <a:solidFill>
                  <a:schemeClr val="bg1"/>
                </a:solidFill>
                <a:effectLst/>
                <a:latin typeface="Times New Roman" panose="02020603050405020304" pitchFamily="18" charset="0"/>
                <a:ea typeface="Times New Roman" panose="02020603050405020304" pitchFamily="18" charset="0"/>
              </a:rPr>
              <a:t>Eugenics refers to using pseudo-science to promote racial purity and planned breeding. It is a concept rooted in social Darwinism , which in itself promoted the idea of ‘survival of the fittest’ which was the idea that certain people become powerful in society because they are innately better. </a:t>
            </a:r>
            <a:endParaRPr lang="en-ZA" sz="1800" dirty="0">
              <a:solidFill>
                <a:schemeClr val="bg1"/>
              </a:solidFill>
              <a:latin typeface="Times New Roman" panose="02020603050405020304" pitchFamily="18" charset="0"/>
              <a:ea typeface="Times New Roman" panose="02020603050405020304" pitchFamily="18" charset="0"/>
            </a:endParaRPr>
          </a:p>
        </p:txBody>
      </p:sp>
      <p:pic>
        <p:nvPicPr>
          <p:cNvPr id="7" name="Picture 6" descr="Graphical user interface&#10;&#10;Description automatically generated">
            <a:extLst>
              <a:ext uri="{FF2B5EF4-FFF2-40B4-BE49-F238E27FC236}">
                <a16:creationId xmlns:a16="http://schemas.microsoft.com/office/drawing/2014/main" id="{2EEE159A-24B6-CA4D-AD6D-7EF45EA5005A}"/>
              </a:ext>
            </a:extLst>
          </p:cNvPr>
          <p:cNvPicPr>
            <a:picLocks noChangeAspect="1"/>
          </p:cNvPicPr>
          <p:nvPr/>
        </p:nvPicPr>
        <p:blipFill rotWithShape="1">
          <a:blip r:embed="rId5"/>
          <a:srcRect l="2821" r="10782" b="-2"/>
          <a:stretch/>
        </p:blipFill>
        <p:spPr>
          <a:xfrm>
            <a:off x="6998831" y="1748280"/>
            <a:ext cx="5082782" cy="4927156"/>
          </a:xfrm>
          <a:prstGeom prst="rect">
            <a:avLst/>
          </a:prstGeom>
          <a:ln>
            <a:noFill/>
          </a:ln>
          <a:effectLst>
            <a:outerShdw blurRad="76200" dist="63500" dir="5040000" algn="tl" rotWithShape="0">
              <a:srgbClr val="000000">
                <a:alpha val="41000"/>
              </a:srgbClr>
            </a:outerShdw>
          </a:effectLst>
        </p:spPr>
      </p:pic>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12"/>
          </p:nvPr>
        </p:nvSpPr>
        <p:spPr>
          <a:xfrm>
            <a:off x="10900372" y="6310314"/>
            <a:ext cx="914400" cy="365122"/>
          </a:xfrm>
        </p:spPr>
        <p:txBody>
          <a:bodyPr rtlCol="0">
            <a:normAutofit/>
          </a:bodyPr>
          <a:lstStyle/>
          <a:p>
            <a:pPr rtl="0">
              <a:spcAft>
                <a:spcPts val="600"/>
              </a:spcAft>
            </a:pPr>
            <a:fld id="{294A09A9-5501-47C1-A89A-A340965A2BE2}" type="slidenum">
              <a:rPr lang="en-GB" sz="1050">
                <a:solidFill>
                  <a:prstClr val="white">
                    <a:tint val="75000"/>
                  </a:prstClr>
                </a:solidFill>
              </a:rPr>
              <a:pPr rtl="0">
                <a:spcAft>
                  <a:spcPts val="600"/>
                </a:spcAft>
              </a:pPr>
              <a:t>4</a:t>
            </a:fld>
            <a:endParaRPr lang="en-GB" sz="1050">
              <a:solidFill>
                <a:prstClr val="white">
                  <a:tint val="75000"/>
                </a:prstClr>
              </a:solidFill>
            </a:endParaRPr>
          </a:p>
        </p:txBody>
      </p:sp>
    </p:spTree>
    <p:extLst>
      <p:ext uri="{BB962C8B-B14F-4D97-AF65-F5344CB8AC3E}">
        <p14:creationId xmlns:p14="http://schemas.microsoft.com/office/powerpoint/2010/main" val="14603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A1F17760-D90A-AB46-A4E0-31B2684E3F5E}"/>
              </a:ext>
            </a:extLst>
          </p:cNvPr>
          <p:cNvSpPr>
            <a:spLocks noGrp="1"/>
          </p:cNvSpPr>
          <p:nvPr>
            <p:ph type="body" sz="quarter" idx="14"/>
          </p:nvPr>
        </p:nvSpPr>
        <p:spPr>
          <a:xfrm>
            <a:off x="9420876" y="3426615"/>
            <a:ext cx="1364297" cy="1094521"/>
          </a:xfrm>
        </p:spPr>
        <p:txBody>
          <a:bodyPr rtlCol="0"/>
          <a:lstStyle/>
          <a:p>
            <a:pPr rtl="0"/>
            <a:r>
              <a:rPr lang="en-GB" dirty="0"/>
              <a:t>”</a:t>
            </a:r>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p:txBody>
          <a:bodyPr rtlCol="0"/>
          <a:lstStyle/>
          <a:p>
            <a:pPr rtl="0"/>
            <a:fld id="{294A09A9-5501-47C1-A89A-A340965A2BE2}" type="slidenum">
              <a:rPr lang="en-GB" smtClean="0"/>
              <a:pPr rtl="0"/>
              <a:t>5</a:t>
            </a:fld>
            <a:endParaRPr lang="en-GB"/>
          </a:p>
        </p:txBody>
      </p:sp>
      <p:pic>
        <p:nvPicPr>
          <p:cNvPr id="4106" name="Picture 10" descr="Royal Society of Biology East Anglia Branch - Home | Facebook">
            <a:extLst>
              <a:ext uri="{FF2B5EF4-FFF2-40B4-BE49-F238E27FC236}">
                <a16:creationId xmlns:a16="http://schemas.microsoft.com/office/drawing/2014/main" id="{E6E8A1B5-3972-8948-9B8E-4EB288527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05" t="15769"/>
          <a:stretch/>
        </p:blipFill>
        <p:spPr bwMode="auto">
          <a:xfrm>
            <a:off x="1329069" y="279296"/>
            <a:ext cx="5818329" cy="327881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establishing the relevance of the British Pharmacological Society |  Spencer du Bois">
            <a:extLst>
              <a:ext uri="{FF2B5EF4-FFF2-40B4-BE49-F238E27FC236}">
                <a16:creationId xmlns:a16="http://schemas.microsoft.com/office/drawing/2014/main" id="{8DECE45E-F09F-9D45-9FEA-83FE3542C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428" y="3239221"/>
            <a:ext cx="5014659" cy="34451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British Pharmacological Society - Wikipedia">
            <a:extLst>
              <a:ext uri="{FF2B5EF4-FFF2-40B4-BE49-F238E27FC236}">
                <a16:creationId xmlns:a16="http://schemas.microsoft.com/office/drawing/2014/main" id="{BF57FA51-7149-5840-BD7F-C306E35CB9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348" y="279295"/>
            <a:ext cx="4944739" cy="30647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ir Ronald Ross History - Discovery of Malaria transmission by Anopheles  Mosquito - YouTube">
            <a:extLst>
              <a:ext uri="{FF2B5EF4-FFF2-40B4-BE49-F238E27FC236}">
                <a16:creationId xmlns:a16="http://schemas.microsoft.com/office/drawing/2014/main" id="{AD9BA8BC-DCE4-EE49-A0C3-6549BFA91A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327" t="8145" b="8641"/>
          <a:stretch/>
        </p:blipFill>
        <p:spPr bwMode="auto">
          <a:xfrm>
            <a:off x="1329070" y="2611610"/>
            <a:ext cx="5540278" cy="407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8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9" name="Picture 2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1" name="Rectangle 30">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5" name="Rectangle 34">
            <a:extLst>
              <a:ext uri="{FF2B5EF4-FFF2-40B4-BE49-F238E27FC236}">
                <a16:creationId xmlns:a16="http://schemas.microsoft.com/office/drawing/2014/main" id="{4930BBBA-6F9F-4D27-AD61-45935240C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4FED5ABE-AA8E-4BAE-B923-EB99ABDE02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pic>
        <p:nvPicPr>
          <p:cNvPr id="39" name="Picture 38">
            <a:extLst>
              <a:ext uri="{FF2B5EF4-FFF2-40B4-BE49-F238E27FC236}">
                <a16:creationId xmlns:a16="http://schemas.microsoft.com/office/drawing/2014/main" id="{E0811D79-2C71-4B37-82AD-761836DCBD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41" name="Rectangle 40">
            <a:extLst>
              <a:ext uri="{FF2B5EF4-FFF2-40B4-BE49-F238E27FC236}">
                <a16:creationId xmlns:a16="http://schemas.microsoft.com/office/drawing/2014/main" id="{929B6C0D-2AB5-4965-B573-1D00F1D0B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Graphical user interface, text, application&#10;&#10;Description automatically generated">
            <a:extLst>
              <a:ext uri="{FF2B5EF4-FFF2-40B4-BE49-F238E27FC236}">
                <a16:creationId xmlns:a16="http://schemas.microsoft.com/office/drawing/2014/main" id="{D3D7B74C-B0B1-6846-8637-23718FE2DBA5}"/>
              </a:ext>
            </a:extLst>
          </p:cNvPr>
          <p:cNvPicPr>
            <a:picLocks noChangeAspect="1"/>
          </p:cNvPicPr>
          <p:nvPr/>
        </p:nvPicPr>
        <p:blipFill>
          <a:blip r:embed="rId6"/>
          <a:stretch>
            <a:fillRect/>
          </a:stretch>
        </p:blipFill>
        <p:spPr>
          <a:xfrm>
            <a:off x="2945780" y="155367"/>
            <a:ext cx="6910044" cy="6547265"/>
          </a:xfrm>
          <a:prstGeom prst="rect">
            <a:avLst/>
          </a:prstGeom>
          <a:ln>
            <a:noFill/>
          </a:ln>
          <a:effectLst>
            <a:outerShdw blurRad="76200" dist="63500" dir="5040000" algn="tl" rotWithShape="0">
              <a:srgbClr val="000000">
                <a:alpha val="41000"/>
              </a:srgbClr>
            </a:outerShdw>
          </a:effectLst>
        </p:spPr>
      </p:pic>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12"/>
          </p:nvPr>
        </p:nvSpPr>
        <p:spPr>
          <a:xfrm>
            <a:off x="11281776" y="6336872"/>
            <a:ext cx="722655" cy="365760"/>
          </a:xfrm>
        </p:spPr>
        <p:txBody>
          <a:bodyPr vert="horz" lIns="91440" tIns="45720" rIns="91440" bIns="45720" rtlCol="0" anchor="ctr">
            <a:normAutofit/>
          </a:bodyPr>
          <a:lstStyle/>
          <a:p>
            <a:pPr defTabSz="914400">
              <a:spcAft>
                <a:spcPts val="600"/>
              </a:spcAft>
            </a:pPr>
            <a:fld id="{294A09A9-5501-47C1-A89A-A340965A2BE2}" type="slidenum">
              <a:rPr lang="en-US" sz="1400"/>
              <a:pPr defTabSz="914400">
                <a:spcAft>
                  <a:spcPts val="600"/>
                </a:spcAft>
              </a:pPr>
              <a:t>6</a:t>
            </a:fld>
            <a:endParaRPr lang="en-US" sz="1400"/>
          </a:p>
        </p:txBody>
      </p:sp>
    </p:spTree>
    <p:extLst>
      <p:ext uri="{BB962C8B-B14F-4D97-AF65-F5344CB8AC3E}">
        <p14:creationId xmlns:p14="http://schemas.microsoft.com/office/powerpoint/2010/main" val="393443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A297683-2E06-1542-847C-664A9E314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0" y="562959"/>
            <a:ext cx="4109922" cy="41496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0FC3BA2-7F61-F34C-8109-AEBA668A5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0" y="4145867"/>
            <a:ext cx="4109922" cy="28344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40D9B3-39BB-F34F-AE6E-926337618054}"/>
              </a:ext>
            </a:extLst>
          </p:cNvPr>
          <p:cNvSpPr txBox="1"/>
          <p:nvPr/>
        </p:nvSpPr>
        <p:spPr>
          <a:xfrm>
            <a:off x="4589022" y="655891"/>
            <a:ext cx="7479595" cy="2092881"/>
          </a:xfrm>
          <a:prstGeom prst="rect">
            <a:avLst/>
          </a:prstGeom>
          <a:noFill/>
        </p:spPr>
        <p:txBody>
          <a:bodyPr wrap="square" rtlCol="0">
            <a:spAutoFit/>
          </a:bodyPr>
          <a:lstStyle/>
          <a:p>
            <a:r>
              <a:rPr lang="en-ZA" sz="2000" b="1" dirty="0">
                <a:solidFill>
                  <a:schemeClr val="bg1"/>
                </a:solidFill>
                <a:latin typeface="Times New Roman" panose="02020603050405020304" pitchFamily="18" charset="0"/>
                <a:ea typeface="Times New Roman" panose="02020603050405020304" pitchFamily="18" charset="0"/>
              </a:rPr>
              <a:t>T</a:t>
            </a:r>
            <a:r>
              <a:rPr lang="en-ZA" sz="2000" b="1" dirty="0">
                <a:solidFill>
                  <a:schemeClr val="bg1"/>
                </a:solidFill>
                <a:effectLst/>
                <a:latin typeface="Times New Roman" panose="02020603050405020304" pitchFamily="18" charset="0"/>
                <a:ea typeface="Times New Roman" panose="02020603050405020304" pitchFamily="18" charset="0"/>
              </a:rPr>
              <a:t>he Royal Society of Tropical Medicine and Hygiene</a:t>
            </a:r>
          </a:p>
          <a:p>
            <a:r>
              <a:rPr lang="en-ZA" dirty="0">
                <a:solidFill>
                  <a:schemeClr val="bg1"/>
                </a:solidFill>
                <a:latin typeface="Times New Roman" panose="02020603050405020304" pitchFamily="18" charset="0"/>
              </a:rPr>
              <a:t>“dedicated to global health since 1907”</a:t>
            </a:r>
          </a:p>
          <a:p>
            <a:endParaRPr lang="en-ZA" dirty="0">
              <a:solidFill>
                <a:schemeClr val="bg1"/>
              </a:solidFill>
              <a:latin typeface="Times New Roman" panose="02020603050405020304" pitchFamily="18" charset="0"/>
            </a:endParaRPr>
          </a:p>
          <a:p>
            <a:r>
              <a:rPr lang="en-ZA" sz="2000" b="1" dirty="0">
                <a:solidFill>
                  <a:schemeClr val="bg1"/>
                </a:solidFill>
                <a:effectLst/>
                <a:latin typeface="Times New Roman" panose="02020603050405020304" pitchFamily="18" charset="0"/>
                <a:ea typeface="Times New Roman" panose="02020603050405020304" pitchFamily="18" charset="0"/>
              </a:rPr>
              <a:t> </a:t>
            </a:r>
            <a:r>
              <a:rPr lang="en-ZA" dirty="0">
                <a:solidFill>
                  <a:schemeClr val="bg1"/>
                </a:solidFill>
                <a:effectLst/>
                <a:latin typeface="Times New Roman" panose="02020603050405020304" pitchFamily="18" charset="0"/>
                <a:ea typeface="Times New Roman" panose="02020603050405020304" pitchFamily="18" charset="0"/>
              </a:rPr>
              <a:t>“interdisciplinary branch of medicine that deals with health issues that occur uniquely, are more widespread, or are more difficult to control in tropical and subtropical regions”.</a:t>
            </a:r>
          </a:p>
          <a:p>
            <a:endParaRPr lang="en-US" dirty="0"/>
          </a:p>
        </p:txBody>
      </p:sp>
      <p:pic>
        <p:nvPicPr>
          <p:cNvPr id="11266" name="Picture 2" descr="What is malaria? (article) | Khan Academy">
            <a:extLst>
              <a:ext uri="{FF2B5EF4-FFF2-40B4-BE49-F238E27FC236}">
                <a16:creationId xmlns:a16="http://schemas.microsoft.com/office/drawing/2014/main" id="{5569C999-53FB-924B-B561-1AF7BDDE0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022" y="2923597"/>
            <a:ext cx="7602978" cy="405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0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 name="Picture 4" descr="What Our Reporter Has Learned From Traditional African Healers - The New  York Times">
            <a:extLst>
              <a:ext uri="{FF2B5EF4-FFF2-40B4-BE49-F238E27FC236}">
                <a16:creationId xmlns:a16="http://schemas.microsoft.com/office/drawing/2014/main" id="{9206FEAE-2899-E24D-B12C-2570905135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7" b="-3"/>
          <a:stretch/>
        </p:blipFill>
        <p:spPr bwMode="auto">
          <a:xfrm>
            <a:off x="6736079" y="1768264"/>
            <a:ext cx="4809490" cy="332147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11" name="Text Placeholder 7">
            <a:extLst>
              <a:ext uri="{FF2B5EF4-FFF2-40B4-BE49-F238E27FC236}">
                <a16:creationId xmlns:a16="http://schemas.microsoft.com/office/drawing/2014/main" id="{D6071A7C-E8D1-1F46-AFDD-726578A943E7}"/>
              </a:ext>
            </a:extLst>
          </p:cNvPr>
          <p:cNvSpPr txBox="1">
            <a:spLocks/>
          </p:cNvSpPr>
          <p:nvPr/>
        </p:nvSpPr>
        <p:spPr>
          <a:xfrm>
            <a:off x="444096" y="1768264"/>
            <a:ext cx="6291983" cy="3321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ZA" sz="2000" b="1" dirty="0">
                <a:solidFill>
                  <a:schemeClr val="bg1"/>
                </a:solidFill>
                <a:latin typeface="Times New Roman" panose="02020603050405020304" pitchFamily="18" charset="0"/>
                <a:ea typeface="Times New Roman" panose="02020603050405020304" pitchFamily="18" charset="0"/>
              </a:rPr>
              <a:t>Traditional Medicine </a:t>
            </a:r>
          </a:p>
          <a:p>
            <a:pPr marL="0" indent="0">
              <a:buNone/>
            </a:pPr>
            <a:r>
              <a:rPr lang="en-ZA" sz="1800" dirty="0">
                <a:solidFill>
                  <a:schemeClr val="bg1"/>
                </a:solidFill>
                <a:latin typeface="Times New Roman" panose="02020603050405020304" pitchFamily="18" charset="0"/>
                <a:ea typeface="Times New Roman" panose="02020603050405020304" pitchFamily="18" charset="0"/>
              </a:rPr>
              <a:t>The introduction of Western medicine and culture gave rise to a </a:t>
            </a:r>
            <a:r>
              <a:rPr lang="en-ZA" sz="1800" b="1" dirty="0">
                <a:solidFill>
                  <a:schemeClr val="bg1"/>
                </a:solidFill>
                <a:latin typeface="Times New Roman" panose="02020603050405020304" pitchFamily="18" charset="0"/>
                <a:ea typeface="Times New Roman" panose="02020603050405020304" pitchFamily="18" charset="0"/>
              </a:rPr>
              <a:t>‘cultural-ideological clash’ </a:t>
            </a:r>
            <a:r>
              <a:rPr lang="en-ZA" sz="1800" dirty="0">
                <a:solidFill>
                  <a:schemeClr val="bg1"/>
                </a:solidFill>
                <a:latin typeface="Times New Roman" panose="02020603050405020304" pitchFamily="18" charset="0"/>
                <a:ea typeface="Times New Roman" panose="02020603050405020304" pitchFamily="18" charset="0"/>
              </a:rPr>
              <a:t>which created an unequal power-relation that practically undermined and stigmatised the traditional health care systems. </a:t>
            </a:r>
          </a:p>
          <a:p>
            <a:pPr marL="0" indent="0">
              <a:buNone/>
            </a:pPr>
            <a:r>
              <a:rPr lang="en-ZA" sz="1800" dirty="0">
                <a:solidFill>
                  <a:schemeClr val="bg1"/>
                </a:solidFill>
                <a:latin typeface="Times New Roman" panose="02020603050405020304" pitchFamily="18" charset="0"/>
                <a:ea typeface="Times New Roman" panose="02020603050405020304" pitchFamily="18" charset="0"/>
              </a:rPr>
              <a:t>T</a:t>
            </a:r>
            <a:r>
              <a:rPr lang="en-ZA" sz="1800" dirty="0">
                <a:solidFill>
                  <a:schemeClr val="bg1"/>
                </a:solidFill>
                <a:effectLst/>
                <a:latin typeface="Times New Roman" panose="02020603050405020304" pitchFamily="18" charset="0"/>
                <a:ea typeface="Times New Roman" panose="02020603050405020304" pitchFamily="18" charset="0"/>
              </a:rPr>
              <a:t>he institutionalisation of the modern health care system can be seen as one of the many ‘legacies’ of Western encroachment in Africa, even when yielding positive results. </a:t>
            </a:r>
            <a:endParaRPr lang="en-US" dirty="0">
              <a:solidFill>
                <a:schemeClr val="bg1"/>
              </a:solidFill>
            </a:endParaRPr>
          </a:p>
        </p:txBody>
      </p:sp>
    </p:spTree>
    <p:extLst>
      <p:ext uri="{BB962C8B-B14F-4D97-AF65-F5344CB8AC3E}">
        <p14:creationId xmlns:p14="http://schemas.microsoft.com/office/powerpoint/2010/main" val="282744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7C7066-8E70-504C-A6EC-F6D2ECCF3B9B}"/>
              </a:ext>
            </a:extLst>
          </p:cNvPr>
          <p:cNvSpPr txBox="1"/>
          <p:nvPr/>
        </p:nvSpPr>
        <p:spPr>
          <a:xfrm>
            <a:off x="6104195" y="1945447"/>
            <a:ext cx="6097772" cy="400110"/>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Race Relations within International Healthcare </a:t>
            </a:r>
          </a:p>
        </p:txBody>
      </p:sp>
      <p:pic>
        <p:nvPicPr>
          <p:cNvPr id="7" name="Picture 2" descr="Coronavirus pandemic: South Africa's Ramaphosa slams travel ban, 'vaccine  apartheid' • FRANCE 24 - YouTube">
            <a:extLst>
              <a:ext uri="{FF2B5EF4-FFF2-40B4-BE49-F238E27FC236}">
                <a16:creationId xmlns:a16="http://schemas.microsoft.com/office/drawing/2014/main" id="{BEB99EB2-6EF5-2E4A-B7AD-8F203F3C3C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231" y="3594627"/>
            <a:ext cx="2805787" cy="2104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accine apartheid” and Western influence in Africa">
            <a:extLst>
              <a:ext uri="{FF2B5EF4-FFF2-40B4-BE49-F238E27FC236}">
                <a16:creationId xmlns:a16="http://schemas.microsoft.com/office/drawing/2014/main" id="{48670DD0-4F73-BE4D-B8B6-7D9581CB7F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98408" y="3594627"/>
            <a:ext cx="2805787" cy="21016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ION on Twitter: &quot;&quot;People of Africa cannot be blamed for the immorally low  level of vaccinations available to them&quot; UN Secretary-General Antonio  Guterres blasts 'travel apartheid' against Africa, as several countries  impose">
            <a:extLst>
              <a:ext uri="{FF2B5EF4-FFF2-40B4-BE49-F238E27FC236}">
                <a16:creationId xmlns:a16="http://schemas.microsoft.com/office/drawing/2014/main" id="{A32956BD-CC63-8445-8B61-269F0EE437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8036" y="789119"/>
            <a:ext cx="5627964" cy="31657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A1946DA-109E-5D42-A56B-6B069F1704D6}"/>
              </a:ext>
            </a:extLst>
          </p:cNvPr>
          <p:cNvSpPr txBox="1"/>
          <p:nvPr/>
        </p:nvSpPr>
        <p:spPr>
          <a:xfrm>
            <a:off x="6096000" y="2662187"/>
            <a:ext cx="5395912" cy="2585323"/>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The Harmful Undertones of the UK’s Travel Restriction Red List: </a:t>
            </a:r>
            <a:r>
              <a:rPr lang="en-ZA"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European countries that detected the omicron variant within their population were excused from the red list; while South Africa, the country that informed the global community on the variant was placed on the red list despite already taking measures to respond to the variant ahead of the UK and other European nations. </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767088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2F1176D5-513E-4E73-98C9-4CEA832F5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076B5C-85B0-4D30-852D-5E5312EEA93B}">
  <ds:schemaRefs>
    <ds:schemaRef ds:uri="http://schemas.microsoft.com/sharepoint/v3/contenttype/forms"/>
  </ds:schemaRefs>
</ds:datastoreItem>
</file>

<file path=customXml/itemProps3.xml><?xml version="1.0" encoding="utf-8"?>
<ds:datastoreItem xmlns:ds="http://schemas.openxmlformats.org/officeDocument/2006/customXml" ds:itemID="{1342FAFE-88B4-49B4-9588-86CB0E564E5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566</Words>
  <Application>Microsoft Macintosh PowerPoint</Application>
  <PresentationFormat>Widescreen</PresentationFormat>
  <Paragraphs>49</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Tenorite</vt:lpstr>
      <vt:lpstr>Times New Roman</vt:lpstr>
      <vt:lpstr>Trebuchet MS</vt:lpstr>
      <vt:lpstr>Berlin</vt:lpstr>
      <vt:lpstr>Identifying, Understanding and Deconstructing Colonial Narratives within Medicine and Health </vt:lpstr>
      <vt:lpstr>Identifying Colonial Narratives within Medicine and Health </vt:lpstr>
      <vt:lpstr>Identifying Colonial Narratives within Medicine and Health </vt:lpstr>
      <vt:lpstr>Understanding Colonial Narratives within Medicine and Health </vt:lpstr>
      <vt:lpstr>PowerPoint Presentation</vt:lpstr>
      <vt:lpstr>PowerPoint Presentation</vt:lpstr>
      <vt:lpstr>PowerPoint Presentation</vt:lpstr>
      <vt:lpstr>PowerPoint Presentation</vt:lpstr>
      <vt:lpstr>PowerPoint Presentation</vt:lpstr>
      <vt:lpstr>Deconstructing Colonial Narratives within Medicine and Health </vt:lpstr>
      <vt:lpstr>Findings of the British Medical Association Racism in Medicine Survey (2022)</vt:lpstr>
      <vt:lpstr>Discussion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Princewill, T, Mej [21224870@sun.ac.za]</dc:creator>
  <cp:lastModifiedBy/>
  <cp:revision>1</cp:revision>
  <dcterms:created xsi:type="dcterms:W3CDTF">2023-03-26T06:52:27Z</dcterms:created>
  <dcterms:modified xsi:type="dcterms:W3CDTF">2023-03-27T05:28:24Z</dcterms:modified>
</cp:coreProperties>
</file>